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9940925" cy="68087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9E9ED740-4CAA-4151-A8FC-155C551300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733" cy="341622"/>
          </a:xfrm>
          <a:prstGeom prst="rect">
            <a:avLst/>
          </a:prstGeom>
        </p:spPr>
        <p:txBody>
          <a:bodyPr vert="horz" lIns="95700" tIns="47850" rIns="95700" bIns="47850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6932F55-04AC-4ED6-B0E4-6AE76B99D8B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30892" y="0"/>
            <a:ext cx="4307733" cy="341622"/>
          </a:xfrm>
          <a:prstGeom prst="rect">
            <a:avLst/>
          </a:prstGeom>
        </p:spPr>
        <p:txBody>
          <a:bodyPr vert="horz" lIns="95700" tIns="47850" rIns="95700" bIns="47850" rtlCol="0"/>
          <a:lstStyle>
            <a:lvl1pPr algn="r">
              <a:defRPr sz="1300"/>
            </a:lvl1pPr>
          </a:lstStyle>
          <a:p>
            <a:fld id="{FEFD9EF3-0361-4809-8BBA-7CA34CA33FA8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1E9318B-0531-4EED-9A18-6895614D619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467168"/>
            <a:ext cx="4307733" cy="341621"/>
          </a:xfrm>
          <a:prstGeom prst="rect">
            <a:avLst/>
          </a:prstGeom>
        </p:spPr>
        <p:txBody>
          <a:bodyPr vert="horz" lIns="95700" tIns="47850" rIns="95700" bIns="47850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F90D517-EEC3-4627-94EF-C91849124A2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30892" y="6467168"/>
            <a:ext cx="4307733" cy="341621"/>
          </a:xfrm>
          <a:prstGeom prst="rect">
            <a:avLst/>
          </a:prstGeom>
        </p:spPr>
        <p:txBody>
          <a:bodyPr vert="horz" lIns="95700" tIns="47850" rIns="95700" bIns="47850" rtlCol="0" anchor="b"/>
          <a:lstStyle>
            <a:lvl1pPr algn="r">
              <a:defRPr sz="1300"/>
            </a:lvl1pPr>
          </a:lstStyle>
          <a:p>
            <a:fld id="{19186D91-B616-49CB-8651-93E86CF7B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688529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733" cy="341622"/>
          </a:xfrm>
          <a:prstGeom prst="rect">
            <a:avLst/>
          </a:prstGeom>
        </p:spPr>
        <p:txBody>
          <a:bodyPr vert="horz" lIns="95700" tIns="47850" rIns="95700" bIns="47850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30892" y="0"/>
            <a:ext cx="4307733" cy="341622"/>
          </a:xfrm>
          <a:prstGeom prst="rect">
            <a:avLst/>
          </a:prstGeom>
        </p:spPr>
        <p:txBody>
          <a:bodyPr vert="horz" lIns="95700" tIns="47850" rIns="95700" bIns="47850" rtlCol="0"/>
          <a:lstStyle>
            <a:lvl1pPr algn="r">
              <a:defRPr sz="1300"/>
            </a:lvl1pPr>
          </a:lstStyle>
          <a:p>
            <a:fld id="{84560341-3D70-4FC5-9B00-41DB5FF46675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438525" y="850900"/>
            <a:ext cx="3063875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00" tIns="47850" rIns="95700" bIns="4785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94093" y="3276730"/>
            <a:ext cx="7952740" cy="2680960"/>
          </a:xfrm>
          <a:prstGeom prst="rect">
            <a:avLst/>
          </a:prstGeom>
        </p:spPr>
        <p:txBody>
          <a:bodyPr vert="horz" lIns="95700" tIns="47850" rIns="95700" bIns="4785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6467168"/>
            <a:ext cx="4307733" cy="341621"/>
          </a:xfrm>
          <a:prstGeom prst="rect">
            <a:avLst/>
          </a:prstGeom>
        </p:spPr>
        <p:txBody>
          <a:bodyPr vert="horz" lIns="95700" tIns="47850" rIns="95700" bIns="47850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30892" y="6467168"/>
            <a:ext cx="4307733" cy="341621"/>
          </a:xfrm>
          <a:prstGeom prst="rect">
            <a:avLst/>
          </a:prstGeom>
        </p:spPr>
        <p:txBody>
          <a:bodyPr vert="horz" lIns="95700" tIns="47850" rIns="95700" bIns="47850" rtlCol="0" anchor="b"/>
          <a:lstStyle>
            <a:lvl1pPr algn="r">
              <a:defRPr sz="1300"/>
            </a:lvl1pPr>
          </a:lstStyle>
          <a:p>
            <a:fld id="{B2D7F475-91AE-48D3-A7E1-CFB3EC13DE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34933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A52B-7653-4B77-A825-BA095C06C8EB}" type="datetime1">
              <a:rPr lang="fr-FR" smtClean="0"/>
              <a:t>15/11/2021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D13 - MGP St Martin de Crau - Cadre de références Architecturales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59C0-6E2A-4F41-9ECD-9AD1686D01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8297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3F13-760E-4993-9432-A32BE78103D8}" type="datetime1">
              <a:rPr lang="fr-FR" smtClean="0"/>
              <a:t>15/11/2021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D13 - MGP St Martin de Crau - Cadre de références Architecturales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59C0-6E2A-4F41-9ECD-9AD1686D01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1300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A7BD-D3B1-4887-9C15-92A0B3D4F6A9}" type="datetime1">
              <a:rPr lang="fr-FR" smtClean="0"/>
              <a:t>15/11/2021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D13 - MGP St Martin de Crau - Cadre de références Architecturales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59C0-6E2A-4F41-9ECD-9AD1686D01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436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2240-75E6-4C3B-961E-07C948D84AC6}" type="datetime1">
              <a:rPr lang="fr-FR" smtClean="0"/>
              <a:t>15/11/2021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D13 - MGP St Martin de Crau - Cadre de références Architecturales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59C0-6E2A-4F41-9ECD-9AD1686D01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296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A80D-E115-4F04-9631-41BAFEDCFFF5}" type="datetime1">
              <a:rPr lang="fr-FR" smtClean="0"/>
              <a:t>15/11/2021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D13 - MGP St Martin de Crau - Cadre de références Architecturales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59C0-6E2A-4F41-9ECD-9AD1686D01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002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B1FB-82FE-4A2C-BAD8-34FC6A1A41E1}" type="datetime1">
              <a:rPr lang="fr-FR" smtClean="0"/>
              <a:t>15/11/2021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D13 - MGP St Martin de Crau - Cadre de références Architecturales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59C0-6E2A-4F41-9ECD-9AD1686D01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2449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2F761-88AD-4D22-9E54-3E599065123F}" type="datetime1">
              <a:rPr lang="fr-FR" smtClean="0"/>
              <a:t>15/11/2021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D13 - MGP St Martin de Crau - Cadre de références Architecturales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59C0-6E2A-4F41-9ECD-9AD1686D01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652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551C7-B672-4A09-A37B-3D010BAA68C0}" type="datetime1">
              <a:rPr lang="fr-FR" smtClean="0"/>
              <a:t>15/11/2021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D13 - MGP St Martin de Crau - Cadre de références Architecturales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59C0-6E2A-4F41-9ECD-9AD1686D01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094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CFEC-32F1-495E-8B8F-97EAAD6458DC}" type="datetime1">
              <a:rPr lang="fr-FR" smtClean="0"/>
              <a:t>15/11/2021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D13 - MGP St Martin de Crau - Cadre de références Architecturales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59C0-6E2A-4F41-9ECD-9AD1686D01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6375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5BA74-2BB3-4F13-8505-378190D6FB29}" type="datetime1">
              <a:rPr lang="fr-FR" smtClean="0"/>
              <a:t>15/11/2021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D13 - MGP St Martin de Crau - Cadre de références Architecturales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59C0-6E2A-4F41-9ECD-9AD1686D01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69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081E-D1B6-4F2D-816E-E876966EB333}" type="datetime1">
              <a:rPr lang="fr-FR" smtClean="0"/>
              <a:t>15/11/2021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D13 - MGP St Martin de Crau - Cadre de références Architecturales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59C0-6E2A-4F41-9ECD-9AD1686D01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0166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50E1F-9573-4CD9-A5A2-3DBA1B4508F0}" type="datetime1">
              <a:rPr lang="fr-FR" smtClean="0"/>
              <a:t>15/11/2021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D13 - MGP St Martin de Crau - Cadre de références Architecturales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E59C0-6E2A-4F41-9ECD-9AD1686D01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9821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BC543AF8-B92B-439B-840A-ADFC7067B0C5}"/>
              </a:ext>
            </a:extLst>
          </p:cNvPr>
          <p:cNvSpPr txBox="1">
            <a:spLocks/>
          </p:cNvSpPr>
          <p:nvPr/>
        </p:nvSpPr>
        <p:spPr>
          <a:xfrm>
            <a:off x="297015" y="146050"/>
            <a:ext cx="8414279" cy="397347"/>
          </a:xfrm>
          <a:prstGeom prst="rect">
            <a:avLst/>
          </a:prstGeom>
        </p:spPr>
        <p:txBody>
          <a:bodyPr vert="horz" lIns="68580" tIns="34290" rIns="68580" bIns="3429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b="1" u="sng" dirty="0">
                <a:solidFill>
                  <a:schemeClr val="accent1"/>
                </a:solidFill>
              </a:rPr>
              <a:t>Référence Architecturale n°1 – Architecte XXXXX</a:t>
            </a:r>
          </a:p>
        </p:txBody>
      </p:sp>
      <p:graphicFrame>
        <p:nvGraphicFramePr>
          <p:cNvPr id="6" name="Tableau 7">
            <a:extLst>
              <a:ext uri="{FF2B5EF4-FFF2-40B4-BE49-F238E27FC236}">
                <a16:creationId xmlns:a16="http://schemas.microsoft.com/office/drawing/2014/main" id="{26C45551-175B-4441-BA4F-AB785FFDEE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034719"/>
              </p:ext>
            </p:extLst>
          </p:nvPr>
        </p:nvGraphicFramePr>
        <p:xfrm>
          <a:off x="297015" y="5184243"/>
          <a:ext cx="3522301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0088">
                  <a:extLst>
                    <a:ext uri="{9D8B030D-6E8A-4147-A177-3AD203B41FA5}">
                      <a16:colId xmlns:a16="http://schemas.microsoft.com/office/drawing/2014/main" val="3169121157"/>
                    </a:ext>
                  </a:extLst>
                </a:gridCol>
                <a:gridCol w="2042213">
                  <a:extLst>
                    <a:ext uri="{9D8B030D-6E8A-4147-A177-3AD203B41FA5}">
                      <a16:colId xmlns:a16="http://schemas.microsoft.com/office/drawing/2014/main" val="194960167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0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Objet de l'opération</a:t>
                      </a:r>
                      <a:endParaRPr lang="fr-FR" sz="1000" dirty="0">
                        <a:latin typeface="Trebuchet MS" panose="020B0603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400" dirty="0"/>
                    </a:p>
                  </a:txBody>
                  <a:tcPr marL="68580" marR="68580" marT="34290" marB="34290">
                    <a:solidFill>
                      <a:schemeClr val="accent1">
                        <a:alpha val="4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845486"/>
                  </a:ext>
                </a:extLst>
              </a:tr>
              <a:tr h="200211">
                <a:tc>
                  <a:txBody>
                    <a:bodyPr/>
                    <a:lstStyle/>
                    <a:p>
                      <a:r>
                        <a:rPr lang="fr-FR" sz="10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Localisation</a:t>
                      </a:r>
                      <a:endParaRPr lang="fr-FR" sz="1000" dirty="0">
                        <a:latin typeface="Trebuchet MS" panose="020B0603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tint val="40000"/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68580" marR="68580" marT="34290" marB="34290">
                    <a:solidFill>
                      <a:schemeClr val="accent1">
                        <a:tint val="40000"/>
                        <a:alpha val="4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549322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Trebuchet MS" panose="020B0603020202020204" pitchFamily="34" charset="0"/>
                        </a:rPr>
                        <a:t>Année de livraison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tint val="20000"/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68580" marR="68580" marT="34290" marB="34290">
                    <a:solidFill>
                      <a:schemeClr val="accent1">
                        <a:tint val="20000"/>
                        <a:alpha val="4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6209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Trebuchet MS" panose="020B0603020202020204" pitchFamily="34" charset="0"/>
                        </a:rPr>
                        <a:t>Maitre d’ouvrage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tint val="40000"/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 marL="68580" marR="68580" marT="34290" marB="34290">
                    <a:solidFill>
                      <a:schemeClr val="accent1">
                        <a:tint val="40000"/>
                        <a:alpha val="4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108171"/>
                  </a:ext>
                </a:extLst>
              </a:tr>
              <a:tr h="200130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Trebuchet MS" panose="020B0603020202020204" pitchFamily="34" charset="0"/>
                        </a:rPr>
                        <a:t>Coût HT </a:t>
                      </a:r>
                      <a:r>
                        <a:rPr lang="fr-FR" sz="1000" dirty="0">
                          <a:latin typeface="Trebuchet MS" panose="020B0603020202020204" pitchFamily="34" charset="0"/>
                        </a:rPr>
                        <a:t>Travaux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tint val="20000"/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68580" marR="68580" marT="34290" marB="34290">
                    <a:solidFill>
                      <a:schemeClr val="accent1">
                        <a:tint val="20000"/>
                        <a:alpha val="4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92892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Trebuchet MS" panose="020B0603020202020204" pitchFamily="34" charset="0"/>
                        </a:rPr>
                        <a:t>Surface de plancher</a:t>
                      </a:r>
                      <a:endParaRPr lang="fr-FR" sz="1000" dirty="0">
                        <a:latin typeface="Trebuchet MS" panose="020B0603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tint val="40000"/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68580" marR="68580" marT="34290" marB="34290">
                    <a:solidFill>
                      <a:schemeClr val="accent1">
                        <a:tint val="40000"/>
                        <a:alpha val="4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546535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52B60DA8-BDE6-47F4-A8F3-08E7E8973AB9}"/>
              </a:ext>
            </a:extLst>
          </p:cNvPr>
          <p:cNvSpPr txBox="1"/>
          <p:nvPr/>
        </p:nvSpPr>
        <p:spPr>
          <a:xfrm>
            <a:off x="4505498" y="6510123"/>
            <a:ext cx="4225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D13 - MGP St Martin de Crau - Cadre de </a:t>
            </a:r>
            <a:r>
              <a:rPr lang="fr-FR" sz="1050" dirty="0" smtClean="0"/>
              <a:t>réponse </a:t>
            </a:r>
            <a:r>
              <a:rPr lang="fr-FR" sz="1050" dirty="0" smtClean="0"/>
              <a:t>Qualité Architecturale</a:t>
            </a:r>
            <a:endParaRPr lang="fr-FR" sz="1050" dirty="0"/>
          </a:p>
        </p:txBody>
      </p:sp>
    </p:spTree>
    <p:extLst>
      <p:ext uri="{BB962C8B-B14F-4D97-AF65-F5344CB8AC3E}">
        <p14:creationId xmlns:p14="http://schemas.microsoft.com/office/powerpoint/2010/main" val="537232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BC543AF8-B92B-439B-840A-ADFC7067B0C5}"/>
              </a:ext>
            </a:extLst>
          </p:cNvPr>
          <p:cNvSpPr txBox="1">
            <a:spLocks/>
          </p:cNvSpPr>
          <p:nvPr/>
        </p:nvSpPr>
        <p:spPr>
          <a:xfrm>
            <a:off x="297015" y="146050"/>
            <a:ext cx="8414279" cy="397347"/>
          </a:xfrm>
          <a:prstGeom prst="rect">
            <a:avLst/>
          </a:prstGeom>
        </p:spPr>
        <p:txBody>
          <a:bodyPr vert="horz" lIns="68580" tIns="34290" rIns="68580" bIns="3429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b="1" u="sng" dirty="0">
                <a:solidFill>
                  <a:schemeClr val="accent1"/>
                </a:solidFill>
              </a:rPr>
              <a:t>Référence Architecturale n°2 – Architecte XXXXX</a:t>
            </a:r>
          </a:p>
        </p:txBody>
      </p:sp>
      <p:graphicFrame>
        <p:nvGraphicFramePr>
          <p:cNvPr id="5" name="Tableau 7">
            <a:extLst>
              <a:ext uri="{FF2B5EF4-FFF2-40B4-BE49-F238E27FC236}">
                <a16:creationId xmlns:a16="http://schemas.microsoft.com/office/drawing/2014/main" id="{26C45551-175B-4441-BA4F-AB785FFDEE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271093"/>
              </p:ext>
            </p:extLst>
          </p:nvPr>
        </p:nvGraphicFramePr>
        <p:xfrm>
          <a:off x="297015" y="5184243"/>
          <a:ext cx="3522301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0088">
                  <a:extLst>
                    <a:ext uri="{9D8B030D-6E8A-4147-A177-3AD203B41FA5}">
                      <a16:colId xmlns:a16="http://schemas.microsoft.com/office/drawing/2014/main" val="3169121157"/>
                    </a:ext>
                  </a:extLst>
                </a:gridCol>
                <a:gridCol w="2042213">
                  <a:extLst>
                    <a:ext uri="{9D8B030D-6E8A-4147-A177-3AD203B41FA5}">
                      <a16:colId xmlns:a16="http://schemas.microsoft.com/office/drawing/2014/main" val="194960167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0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Objet de l'opération</a:t>
                      </a:r>
                      <a:endParaRPr lang="fr-FR" sz="1000" dirty="0">
                        <a:latin typeface="Trebuchet MS" panose="020B0603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400" dirty="0"/>
                    </a:p>
                  </a:txBody>
                  <a:tcPr marL="68580" marR="68580" marT="34290" marB="34290">
                    <a:solidFill>
                      <a:schemeClr val="accent1">
                        <a:alpha val="4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845486"/>
                  </a:ext>
                </a:extLst>
              </a:tr>
              <a:tr h="200211">
                <a:tc>
                  <a:txBody>
                    <a:bodyPr/>
                    <a:lstStyle/>
                    <a:p>
                      <a:r>
                        <a:rPr lang="fr-FR" sz="10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Localisation</a:t>
                      </a:r>
                      <a:endParaRPr lang="fr-FR" sz="1000" dirty="0">
                        <a:latin typeface="Trebuchet MS" panose="020B0603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tint val="40000"/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68580" marR="68580" marT="34290" marB="34290">
                    <a:solidFill>
                      <a:schemeClr val="accent1">
                        <a:tint val="40000"/>
                        <a:alpha val="4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549322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Trebuchet MS" panose="020B0603020202020204" pitchFamily="34" charset="0"/>
                        </a:rPr>
                        <a:t>Année de livraison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tint val="20000"/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68580" marR="68580" marT="34290" marB="34290">
                    <a:solidFill>
                      <a:schemeClr val="accent1">
                        <a:tint val="20000"/>
                        <a:alpha val="4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6209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Trebuchet MS" panose="020B0603020202020204" pitchFamily="34" charset="0"/>
                        </a:rPr>
                        <a:t>Maitre d’ouvrage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tint val="40000"/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 marL="68580" marR="68580" marT="34290" marB="34290">
                    <a:solidFill>
                      <a:schemeClr val="accent1">
                        <a:tint val="40000"/>
                        <a:alpha val="4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108171"/>
                  </a:ext>
                </a:extLst>
              </a:tr>
              <a:tr h="200130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Trebuchet MS" panose="020B0603020202020204" pitchFamily="34" charset="0"/>
                        </a:rPr>
                        <a:t>Coût HT </a:t>
                      </a:r>
                      <a:r>
                        <a:rPr lang="fr-FR" sz="1000" dirty="0">
                          <a:latin typeface="Trebuchet MS" panose="020B0603020202020204" pitchFamily="34" charset="0"/>
                        </a:rPr>
                        <a:t>Travaux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tint val="20000"/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68580" marR="68580" marT="34290" marB="34290">
                    <a:solidFill>
                      <a:schemeClr val="accent1">
                        <a:tint val="20000"/>
                        <a:alpha val="4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92892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Trebuchet MS" panose="020B0603020202020204" pitchFamily="34" charset="0"/>
                        </a:rPr>
                        <a:t>Surface de plancher</a:t>
                      </a:r>
                      <a:endParaRPr lang="fr-FR" sz="1000" dirty="0">
                        <a:latin typeface="Trebuchet MS" panose="020B0603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tint val="40000"/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68580" marR="68580" marT="34290" marB="34290">
                    <a:solidFill>
                      <a:schemeClr val="accent1">
                        <a:tint val="40000"/>
                        <a:alpha val="4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546535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52B60DA8-BDE6-47F4-A8F3-08E7E8973AB9}"/>
              </a:ext>
            </a:extLst>
          </p:cNvPr>
          <p:cNvSpPr txBox="1"/>
          <p:nvPr/>
        </p:nvSpPr>
        <p:spPr>
          <a:xfrm>
            <a:off x="4505498" y="6510123"/>
            <a:ext cx="4225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D13 - MGP St Martin de Crau - Cadre de </a:t>
            </a:r>
            <a:r>
              <a:rPr lang="fr-FR" sz="1050" dirty="0" smtClean="0"/>
              <a:t>réponse </a:t>
            </a:r>
            <a:r>
              <a:rPr lang="fr-FR" sz="1050" dirty="0" smtClean="0"/>
              <a:t>Qualité Architecturale</a:t>
            </a:r>
            <a:endParaRPr lang="fr-FR" sz="1050" dirty="0"/>
          </a:p>
        </p:txBody>
      </p:sp>
    </p:spTree>
    <p:extLst>
      <p:ext uri="{BB962C8B-B14F-4D97-AF65-F5344CB8AC3E}">
        <p14:creationId xmlns:p14="http://schemas.microsoft.com/office/powerpoint/2010/main" val="435800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BC543AF8-B92B-439B-840A-ADFC7067B0C5}"/>
              </a:ext>
            </a:extLst>
          </p:cNvPr>
          <p:cNvSpPr txBox="1">
            <a:spLocks/>
          </p:cNvSpPr>
          <p:nvPr/>
        </p:nvSpPr>
        <p:spPr>
          <a:xfrm>
            <a:off x="297015" y="146050"/>
            <a:ext cx="8414279" cy="397347"/>
          </a:xfrm>
          <a:prstGeom prst="rect">
            <a:avLst/>
          </a:prstGeom>
        </p:spPr>
        <p:txBody>
          <a:bodyPr vert="horz" lIns="68580" tIns="34290" rIns="68580" bIns="3429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b="1" u="sng" dirty="0">
                <a:solidFill>
                  <a:schemeClr val="accent1"/>
                </a:solidFill>
              </a:rPr>
              <a:t>Référence Architecturale n°3 – Architecte XXXXX</a:t>
            </a:r>
          </a:p>
        </p:txBody>
      </p:sp>
      <p:graphicFrame>
        <p:nvGraphicFramePr>
          <p:cNvPr id="6" name="Tableau 7">
            <a:extLst>
              <a:ext uri="{FF2B5EF4-FFF2-40B4-BE49-F238E27FC236}">
                <a16:creationId xmlns:a16="http://schemas.microsoft.com/office/drawing/2014/main" id="{26C45551-175B-4441-BA4F-AB785FFDEE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388273"/>
              </p:ext>
            </p:extLst>
          </p:nvPr>
        </p:nvGraphicFramePr>
        <p:xfrm>
          <a:off x="297015" y="5184243"/>
          <a:ext cx="3522301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0088">
                  <a:extLst>
                    <a:ext uri="{9D8B030D-6E8A-4147-A177-3AD203B41FA5}">
                      <a16:colId xmlns:a16="http://schemas.microsoft.com/office/drawing/2014/main" val="3169121157"/>
                    </a:ext>
                  </a:extLst>
                </a:gridCol>
                <a:gridCol w="2042213">
                  <a:extLst>
                    <a:ext uri="{9D8B030D-6E8A-4147-A177-3AD203B41FA5}">
                      <a16:colId xmlns:a16="http://schemas.microsoft.com/office/drawing/2014/main" val="194960167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0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Objet de l'opération</a:t>
                      </a:r>
                      <a:endParaRPr lang="fr-FR" sz="1000" dirty="0">
                        <a:latin typeface="Trebuchet MS" panose="020B0603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400" dirty="0"/>
                    </a:p>
                  </a:txBody>
                  <a:tcPr marL="68580" marR="68580" marT="34290" marB="34290">
                    <a:solidFill>
                      <a:schemeClr val="accent1">
                        <a:alpha val="4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845486"/>
                  </a:ext>
                </a:extLst>
              </a:tr>
              <a:tr h="200211">
                <a:tc>
                  <a:txBody>
                    <a:bodyPr/>
                    <a:lstStyle/>
                    <a:p>
                      <a:r>
                        <a:rPr lang="fr-FR" sz="10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Localisation</a:t>
                      </a:r>
                      <a:endParaRPr lang="fr-FR" sz="1000" dirty="0">
                        <a:latin typeface="Trebuchet MS" panose="020B0603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tint val="40000"/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68580" marR="68580" marT="34290" marB="34290">
                    <a:solidFill>
                      <a:schemeClr val="accent1">
                        <a:tint val="40000"/>
                        <a:alpha val="4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549322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Trebuchet MS" panose="020B0603020202020204" pitchFamily="34" charset="0"/>
                        </a:rPr>
                        <a:t>Année de livraison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tint val="20000"/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68580" marR="68580" marT="34290" marB="34290">
                    <a:solidFill>
                      <a:schemeClr val="accent1">
                        <a:tint val="20000"/>
                        <a:alpha val="4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6209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Trebuchet MS" panose="020B0603020202020204" pitchFamily="34" charset="0"/>
                        </a:rPr>
                        <a:t>Maitre d’ouvrage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tint val="40000"/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 marL="68580" marR="68580" marT="34290" marB="34290">
                    <a:solidFill>
                      <a:schemeClr val="accent1">
                        <a:tint val="40000"/>
                        <a:alpha val="4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108171"/>
                  </a:ext>
                </a:extLst>
              </a:tr>
              <a:tr h="200130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Trebuchet MS" panose="020B0603020202020204" pitchFamily="34" charset="0"/>
                        </a:rPr>
                        <a:t>Coût HT </a:t>
                      </a:r>
                      <a:r>
                        <a:rPr lang="fr-FR" sz="1000" dirty="0">
                          <a:latin typeface="Trebuchet MS" panose="020B0603020202020204" pitchFamily="34" charset="0"/>
                        </a:rPr>
                        <a:t>Travaux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tint val="20000"/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68580" marR="68580" marT="34290" marB="34290">
                    <a:solidFill>
                      <a:schemeClr val="accent1">
                        <a:tint val="20000"/>
                        <a:alpha val="4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92892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Trebuchet MS" panose="020B0603020202020204" pitchFamily="34" charset="0"/>
                        </a:rPr>
                        <a:t>Surface de plancher</a:t>
                      </a:r>
                      <a:endParaRPr lang="fr-FR" sz="1000" dirty="0">
                        <a:latin typeface="Trebuchet MS" panose="020B0603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tint val="40000"/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68580" marR="68580" marT="34290" marB="34290">
                    <a:solidFill>
                      <a:schemeClr val="accent1">
                        <a:tint val="40000"/>
                        <a:alpha val="4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546535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52B60DA8-BDE6-47F4-A8F3-08E7E8973AB9}"/>
              </a:ext>
            </a:extLst>
          </p:cNvPr>
          <p:cNvSpPr txBox="1"/>
          <p:nvPr/>
        </p:nvSpPr>
        <p:spPr>
          <a:xfrm>
            <a:off x="4578740" y="6510123"/>
            <a:ext cx="4225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D13 - MGP St Martin de Crau - Cadre de </a:t>
            </a:r>
            <a:r>
              <a:rPr lang="fr-FR" sz="1050" dirty="0" smtClean="0"/>
              <a:t>réponse </a:t>
            </a:r>
            <a:r>
              <a:rPr lang="fr-FR" sz="1050" dirty="0" smtClean="0"/>
              <a:t>Qualité Architecturale</a:t>
            </a:r>
            <a:endParaRPr lang="fr-FR" sz="1050" dirty="0"/>
          </a:p>
        </p:txBody>
      </p:sp>
    </p:spTree>
    <p:extLst>
      <p:ext uri="{BB962C8B-B14F-4D97-AF65-F5344CB8AC3E}">
        <p14:creationId xmlns:p14="http://schemas.microsoft.com/office/powerpoint/2010/main" val="9316136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102</Words>
  <Application>Microsoft Office PowerPoint</Application>
  <PresentationFormat>Affichage à l'écran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Trebuchet MS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Mambrucchi</dc:creator>
  <cp:lastModifiedBy>JACQUE Guillaume</cp:lastModifiedBy>
  <cp:revision>23</cp:revision>
  <cp:lastPrinted>2021-11-15T09:13:25Z</cp:lastPrinted>
  <dcterms:created xsi:type="dcterms:W3CDTF">2021-11-10T20:12:45Z</dcterms:created>
  <dcterms:modified xsi:type="dcterms:W3CDTF">2021-11-15T09:13:29Z</dcterms:modified>
</cp:coreProperties>
</file>