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9940925" cy="6808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E9ED740-4CAA-4151-A8FC-155C551300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733" cy="341622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932F55-04AC-4ED6-B0E4-6AE76B99D8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30892" y="0"/>
            <a:ext cx="4307733" cy="341622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r">
              <a:defRPr sz="1300"/>
            </a:lvl1pPr>
          </a:lstStyle>
          <a:p>
            <a:fld id="{FEFD9EF3-0361-4809-8BBA-7CA34CA33FA8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E9318B-0531-4EED-9A18-6895614D61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467168"/>
            <a:ext cx="4307733" cy="341621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90D517-EEC3-4627-94EF-C91849124A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30892" y="6467168"/>
            <a:ext cx="4307733" cy="341621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r">
              <a:defRPr sz="1300"/>
            </a:lvl1pPr>
          </a:lstStyle>
          <a:p>
            <a:fld id="{19186D91-B616-49CB-8651-93E86CF7B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885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733" cy="341622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3" cy="341622"/>
          </a:xfrm>
          <a:prstGeom prst="rect">
            <a:avLst/>
          </a:prstGeom>
        </p:spPr>
        <p:txBody>
          <a:bodyPr vert="horz" lIns="95700" tIns="47850" rIns="95700" bIns="47850" rtlCol="0"/>
          <a:lstStyle>
            <a:lvl1pPr algn="r">
              <a:defRPr sz="1300"/>
            </a:lvl1pPr>
          </a:lstStyle>
          <a:p>
            <a:fld id="{84560341-3D70-4FC5-9B00-41DB5FF46675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3875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0" tIns="47850" rIns="95700" bIns="4785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4093" y="3276730"/>
            <a:ext cx="7952740" cy="2680960"/>
          </a:xfrm>
          <a:prstGeom prst="rect">
            <a:avLst/>
          </a:prstGeom>
        </p:spPr>
        <p:txBody>
          <a:bodyPr vert="horz" lIns="95700" tIns="47850" rIns="95700" bIns="4785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67168"/>
            <a:ext cx="4307733" cy="341621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0892" y="6467168"/>
            <a:ext cx="4307733" cy="341621"/>
          </a:xfrm>
          <a:prstGeom prst="rect">
            <a:avLst/>
          </a:prstGeom>
        </p:spPr>
        <p:txBody>
          <a:bodyPr vert="horz" lIns="95700" tIns="47850" rIns="95700" bIns="47850" rtlCol="0" anchor="b"/>
          <a:lstStyle>
            <a:lvl1pPr algn="r">
              <a:defRPr sz="1300"/>
            </a:lvl1pPr>
          </a:lstStyle>
          <a:p>
            <a:fld id="{B2D7F475-91AE-48D3-A7E1-CFB3EC13DE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4933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A52B-7653-4B77-A825-BA095C06C8EB}" type="datetime1">
              <a:rPr lang="fr-FR" smtClean="0"/>
              <a:t>15/11/2021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29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3F13-760E-4993-9432-A32BE78103D8}" type="datetime1">
              <a:rPr lang="fr-FR" smtClean="0"/>
              <a:t>15/11/2021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30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A7BD-D3B1-4887-9C15-92A0B3D4F6A9}" type="datetime1">
              <a:rPr lang="fr-FR" smtClean="0"/>
              <a:t>15/11/2021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36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B2240-75E6-4C3B-961E-07C948D84AC6}" type="datetime1">
              <a:rPr lang="fr-FR" smtClean="0"/>
              <a:t>15/11/2021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29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A80D-E115-4F04-9631-41BAFEDCFFF5}" type="datetime1">
              <a:rPr lang="fr-FR" smtClean="0"/>
              <a:t>15/11/2021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0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B1FB-82FE-4A2C-BAD8-34FC6A1A41E1}" type="datetime1">
              <a:rPr lang="fr-FR" smtClean="0"/>
              <a:t>15/11/2021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44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F761-88AD-4D22-9E54-3E599065123F}" type="datetime1">
              <a:rPr lang="fr-FR" smtClean="0"/>
              <a:t>15/11/2021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5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551C7-B672-4A09-A37B-3D010BAA68C0}" type="datetime1">
              <a:rPr lang="fr-FR" smtClean="0"/>
              <a:t>15/11/2021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09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CFEC-32F1-495E-8B8F-97EAAD6458DC}" type="datetime1">
              <a:rPr lang="fr-FR" smtClean="0"/>
              <a:t>15/11/2021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37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5BA74-2BB3-4F13-8505-378190D6FB29}" type="datetime1">
              <a:rPr lang="fr-FR" smtClean="0"/>
              <a:t>15/11/2021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9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081E-D1B6-4F2D-816E-E876966EB333}" type="datetime1">
              <a:rPr lang="fr-FR" smtClean="0"/>
              <a:t>15/11/2021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16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0E1F-9573-4CD9-A5A2-3DBA1B4508F0}" type="datetime1">
              <a:rPr lang="fr-FR" smtClean="0"/>
              <a:t>15/11/2021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D13 - MGP St Martin de Crau - Cadre de références Architecturales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E59C0-6E2A-4F41-9ECD-9AD1686D01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82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C543AF8-B92B-439B-840A-ADFC7067B0C5}"/>
              </a:ext>
            </a:extLst>
          </p:cNvPr>
          <p:cNvSpPr txBox="1">
            <a:spLocks/>
          </p:cNvSpPr>
          <p:nvPr/>
        </p:nvSpPr>
        <p:spPr>
          <a:xfrm>
            <a:off x="297015" y="146050"/>
            <a:ext cx="8414279" cy="397347"/>
          </a:xfrm>
          <a:prstGeom prst="rect">
            <a:avLst/>
          </a:prstGeom>
        </p:spPr>
        <p:txBody>
          <a:bodyPr vert="horz" lIns="68580" tIns="34290" rIns="68580" bIns="3429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u="sng" dirty="0">
                <a:solidFill>
                  <a:schemeClr val="accent1"/>
                </a:solidFill>
              </a:rPr>
              <a:t>Référence Architecturale n°1 – Architecte XXXXX</a:t>
            </a:r>
          </a:p>
        </p:txBody>
      </p:sp>
      <p:graphicFrame>
        <p:nvGraphicFramePr>
          <p:cNvPr id="6" name="Tableau 7">
            <a:extLst>
              <a:ext uri="{FF2B5EF4-FFF2-40B4-BE49-F238E27FC236}">
                <a16:creationId xmlns:a16="http://schemas.microsoft.com/office/drawing/2014/main" id="{26C45551-175B-4441-BA4F-AB785FFDE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34719"/>
              </p:ext>
            </p:extLst>
          </p:nvPr>
        </p:nvGraphicFramePr>
        <p:xfrm>
          <a:off x="297015" y="5184243"/>
          <a:ext cx="352230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088">
                  <a:extLst>
                    <a:ext uri="{9D8B030D-6E8A-4147-A177-3AD203B41FA5}">
                      <a16:colId xmlns:a16="http://schemas.microsoft.com/office/drawing/2014/main" val="3169121157"/>
                    </a:ext>
                  </a:extLst>
                </a:gridCol>
                <a:gridCol w="2042213">
                  <a:extLst>
                    <a:ext uri="{9D8B030D-6E8A-4147-A177-3AD203B41FA5}">
                      <a16:colId xmlns:a16="http://schemas.microsoft.com/office/drawing/2014/main" val="19496016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Objet de l'opération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68580" marR="68580" marT="34290" marB="34290">
                    <a:solidFill>
                      <a:schemeClr val="accent1"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845486"/>
                  </a:ext>
                </a:extLst>
              </a:tr>
              <a:tr h="200211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Localisation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54932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Trebuchet MS" panose="020B0603020202020204" pitchFamily="34" charset="0"/>
                        </a:rPr>
                        <a:t>Année de livraison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209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Trebuchet MS" panose="020B0603020202020204" pitchFamily="34" charset="0"/>
                        </a:rPr>
                        <a:t>Maitre d’ouvrage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08171"/>
                  </a:ext>
                </a:extLst>
              </a:tr>
              <a:tr h="20013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Trebuchet MS" panose="020B0603020202020204" pitchFamily="34" charset="0"/>
                        </a:rPr>
                        <a:t>Coût HT </a:t>
                      </a:r>
                      <a:r>
                        <a:rPr lang="fr-FR" sz="1000" dirty="0">
                          <a:latin typeface="Trebuchet MS" panose="020B0603020202020204" pitchFamily="34" charset="0"/>
                        </a:rPr>
                        <a:t>Travaux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2892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Trebuchet MS" panose="020B0603020202020204" pitchFamily="34" charset="0"/>
                        </a:rPr>
                        <a:t>Surface de plancher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546535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52B60DA8-BDE6-47F4-A8F3-08E7E8973AB9}"/>
              </a:ext>
            </a:extLst>
          </p:cNvPr>
          <p:cNvSpPr txBox="1"/>
          <p:nvPr/>
        </p:nvSpPr>
        <p:spPr>
          <a:xfrm>
            <a:off x="4505498" y="6510123"/>
            <a:ext cx="4225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D13 - MGP St Martin de Crau - Cadre de </a:t>
            </a:r>
            <a:r>
              <a:rPr lang="fr-FR" sz="1050" dirty="0" smtClean="0"/>
              <a:t>réponse </a:t>
            </a:r>
            <a:r>
              <a:rPr lang="fr-FR" sz="1050" dirty="0" smtClean="0"/>
              <a:t>Qualité Architecturale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53723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C543AF8-B92B-439B-840A-ADFC7067B0C5}"/>
              </a:ext>
            </a:extLst>
          </p:cNvPr>
          <p:cNvSpPr txBox="1">
            <a:spLocks/>
          </p:cNvSpPr>
          <p:nvPr/>
        </p:nvSpPr>
        <p:spPr>
          <a:xfrm>
            <a:off x="297015" y="146050"/>
            <a:ext cx="8414279" cy="397347"/>
          </a:xfrm>
          <a:prstGeom prst="rect">
            <a:avLst/>
          </a:prstGeom>
        </p:spPr>
        <p:txBody>
          <a:bodyPr vert="horz" lIns="68580" tIns="34290" rIns="68580" bIns="3429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u="sng" dirty="0">
                <a:solidFill>
                  <a:schemeClr val="accent1"/>
                </a:solidFill>
              </a:rPr>
              <a:t>Référence Architecturale n°2 – Architecte XXXXX</a:t>
            </a:r>
          </a:p>
        </p:txBody>
      </p:sp>
      <p:graphicFrame>
        <p:nvGraphicFramePr>
          <p:cNvPr id="5" name="Tableau 7">
            <a:extLst>
              <a:ext uri="{FF2B5EF4-FFF2-40B4-BE49-F238E27FC236}">
                <a16:creationId xmlns:a16="http://schemas.microsoft.com/office/drawing/2014/main" id="{26C45551-175B-4441-BA4F-AB785FFDE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71093"/>
              </p:ext>
            </p:extLst>
          </p:nvPr>
        </p:nvGraphicFramePr>
        <p:xfrm>
          <a:off x="297015" y="5184243"/>
          <a:ext cx="352230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088">
                  <a:extLst>
                    <a:ext uri="{9D8B030D-6E8A-4147-A177-3AD203B41FA5}">
                      <a16:colId xmlns:a16="http://schemas.microsoft.com/office/drawing/2014/main" val="3169121157"/>
                    </a:ext>
                  </a:extLst>
                </a:gridCol>
                <a:gridCol w="2042213">
                  <a:extLst>
                    <a:ext uri="{9D8B030D-6E8A-4147-A177-3AD203B41FA5}">
                      <a16:colId xmlns:a16="http://schemas.microsoft.com/office/drawing/2014/main" val="19496016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Objet de l'opération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68580" marR="68580" marT="34290" marB="34290">
                    <a:solidFill>
                      <a:schemeClr val="accent1"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845486"/>
                  </a:ext>
                </a:extLst>
              </a:tr>
              <a:tr h="200211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Localisation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54932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Trebuchet MS" panose="020B0603020202020204" pitchFamily="34" charset="0"/>
                        </a:rPr>
                        <a:t>Année de livraison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209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Trebuchet MS" panose="020B0603020202020204" pitchFamily="34" charset="0"/>
                        </a:rPr>
                        <a:t>Maitre d’ouvrage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08171"/>
                  </a:ext>
                </a:extLst>
              </a:tr>
              <a:tr h="20013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Trebuchet MS" panose="020B0603020202020204" pitchFamily="34" charset="0"/>
                        </a:rPr>
                        <a:t>Coût HT </a:t>
                      </a:r>
                      <a:r>
                        <a:rPr lang="fr-FR" sz="1000" dirty="0">
                          <a:latin typeface="Trebuchet MS" panose="020B0603020202020204" pitchFamily="34" charset="0"/>
                        </a:rPr>
                        <a:t>Travaux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2892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Trebuchet MS" panose="020B0603020202020204" pitchFamily="34" charset="0"/>
                        </a:rPr>
                        <a:t>Surface de plancher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546535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52B60DA8-BDE6-47F4-A8F3-08E7E8973AB9}"/>
              </a:ext>
            </a:extLst>
          </p:cNvPr>
          <p:cNvSpPr txBox="1"/>
          <p:nvPr/>
        </p:nvSpPr>
        <p:spPr>
          <a:xfrm>
            <a:off x="4505498" y="6510123"/>
            <a:ext cx="4225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D13 - MGP St Martin de Crau - Cadre de </a:t>
            </a:r>
            <a:r>
              <a:rPr lang="fr-FR" sz="1050" dirty="0" smtClean="0"/>
              <a:t>réponse </a:t>
            </a:r>
            <a:r>
              <a:rPr lang="fr-FR" sz="1050" dirty="0" smtClean="0"/>
              <a:t>Qualité Architecturale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43580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C543AF8-B92B-439B-840A-ADFC7067B0C5}"/>
              </a:ext>
            </a:extLst>
          </p:cNvPr>
          <p:cNvSpPr txBox="1">
            <a:spLocks/>
          </p:cNvSpPr>
          <p:nvPr/>
        </p:nvSpPr>
        <p:spPr>
          <a:xfrm>
            <a:off x="297015" y="146050"/>
            <a:ext cx="8414279" cy="397347"/>
          </a:xfrm>
          <a:prstGeom prst="rect">
            <a:avLst/>
          </a:prstGeom>
        </p:spPr>
        <p:txBody>
          <a:bodyPr vert="horz" lIns="68580" tIns="34290" rIns="68580" bIns="3429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u="sng" dirty="0">
                <a:solidFill>
                  <a:schemeClr val="accent1"/>
                </a:solidFill>
              </a:rPr>
              <a:t>Référence Architecturale n°3 – Architecte XXXXX</a:t>
            </a:r>
          </a:p>
        </p:txBody>
      </p:sp>
      <p:graphicFrame>
        <p:nvGraphicFramePr>
          <p:cNvPr id="6" name="Tableau 7">
            <a:extLst>
              <a:ext uri="{FF2B5EF4-FFF2-40B4-BE49-F238E27FC236}">
                <a16:creationId xmlns:a16="http://schemas.microsoft.com/office/drawing/2014/main" id="{26C45551-175B-4441-BA4F-AB785FFDE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88273"/>
              </p:ext>
            </p:extLst>
          </p:nvPr>
        </p:nvGraphicFramePr>
        <p:xfrm>
          <a:off x="297015" y="5184243"/>
          <a:ext cx="3522301" cy="132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088">
                  <a:extLst>
                    <a:ext uri="{9D8B030D-6E8A-4147-A177-3AD203B41FA5}">
                      <a16:colId xmlns:a16="http://schemas.microsoft.com/office/drawing/2014/main" val="3169121157"/>
                    </a:ext>
                  </a:extLst>
                </a:gridCol>
                <a:gridCol w="2042213">
                  <a:extLst>
                    <a:ext uri="{9D8B030D-6E8A-4147-A177-3AD203B41FA5}">
                      <a16:colId xmlns:a16="http://schemas.microsoft.com/office/drawing/2014/main" val="19496016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Objet de l'opération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68580" marR="68580" marT="34290" marB="34290">
                    <a:solidFill>
                      <a:schemeClr val="accent1"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845486"/>
                  </a:ext>
                </a:extLst>
              </a:tr>
              <a:tr h="200211"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Localisation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54932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Trebuchet MS" panose="020B0603020202020204" pitchFamily="34" charset="0"/>
                        </a:rPr>
                        <a:t>Année de livraison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209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Trebuchet MS" panose="020B0603020202020204" pitchFamily="34" charset="0"/>
                        </a:rPr>
                        <a:t>Maitre d’ouvrage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08171"/>
                  </a:ext>
                </a:extLst>
              </a:tr>
              <a:tr h="20013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Trebuchet MS" panose="020B0603020202020204" pitchFamily="34" charset="0"/>
                        </a:rPr>
                        <a:t>Coût HT </a:t>
                      </a:r>
                      <a:r>
                        <a:rPr lang="fr-FR" sz="1000" dirty="0">
                          <a:latin typeface="Trebuchet MS" panose="020B0603020202020204" pitchFamily="34" charset="0"/>
                        </a:rPr>
                        <a:t>Travaux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2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2892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Trebuchet MS" panose="020B0603020202020204" pitchFamily="34" charset="0"/>
                        </a:rPr>
                        <a:t>Surface de plancher</a:t>
                      </a:r>
                      <a:endParaRPr lang="fr-FR" sz="1000" dirty="0">
                        <a:latin typeface="Trebuchet MS" panose="020B0603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68580" marR="68580" marT="34290" marB="34290">
                    <a:solidFill>
                      <a:schemeClr val="accent1">
                        <a:tint val="40000"/>
                        <a:alpha val="4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546535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52B60DA8-BDE6-47F4-A8F3-08E7E8973AB9}"/>
              </a:ext>
            </a:extLst>
          </p:cNvPr>
          <p:cNvSpPr txBox="1"/>
          <p:nvPr/>
        </p:nvSpPr>
        <p:spPr>
          <a:xfrm>
            <a:off x="4578740" y="6510123"/>
            <a:ext cx="4225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D13 - MGP St Martin de Crau - Cadre de </a:t>
            </a:r>
            <a:r>
              <a:rPr lang="fr-FR" sz="1050" dirty="0" smtClean="0"/>
              <a:t>réponse </a:t>
            </a:r>
            <a:r>
              <a:rPr lang="fr-FR" sz="1050" dirty="0" smtClean="0"/>
              <a:t>Qualité Architecturale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9316136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102</Words>
  <Application>Microsoft Office PowerPoint</Application>
  <PresentationFormat>Affichage à l'écran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Mambrucchi</dc:creator>
  <cp:lastModifiedBy>JACQUE Guillaume</cp:lastModifiedBy>
  <cp:revision>23</cp:revision>
  <cp:lastPrinted>2021-11-15T09:13:25Z</cp:lastPrinted>
  <dcterms:created xsi:type="dcterms:W3CDTF">2021-11-10T20:12:45Z</dcterms:created>
  <dcterms:modified xsi:type="dcterms:W3CDTF">2021-11-15T09:13:29Z</dcterms:modified>
</cp:coreProperties>
</file>